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6" r:id="rId3"/>
    <p:sldId id="261" r:id="rId4"/>
    <p:sldId id="269" r:id="rId5"/>
    <p:sldId id="280" r:id="rId6"/>
    <p:sldId id="264" r:id="rId7"/>
    <p:sldId id="271" r:id="rId8"/>
    <p:sldId id="270" r:id="rId9"/>
    <p:sldId id="281" r:id="rId10"/>
    <p:sldId id="278" r:id="rId11"/>
  </p:sldIdLst>
  <p:sldSz cx="9144000" cy="6858000" type="screen4x3"/>
  <p:notesSz cx="7010400" cy="9296400"/>
  <p:defaultTextStyle>
    <a:defPPr>
      <a:defRPr lang="en-US"/>
    </a:defPPr>
    <a:lvl1pPr marL="0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3095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6190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9285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2380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5475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8571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1665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4760" algn="l" defTabSz="34309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BBC854"/>
    <a:srgbClr val="4B6F1F"/>
    <a:srgbClr val="23408F"/>
    <a:srgbClr val="B5121B"/>
    <a:srgbClr val="FFFFFF"/>
    <a:srgbClr val="F47B20"/>
    <a:srgbClr val="3A2418"/>
    <a:srgbClr val="B6C848"/>
    <a:srgbClr val="FBA919"/>
    <a:srgbClr val="FFC70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 snapToObjects="1">
      <p:cViewPr varScale="1">
        <p:scale>
          <a:sx n="116" d="100"/>
          <a:sy n="116" d="100"/>
        </p:scale>
        <p:origin x="-1584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-3106" y="-77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691911-5220-4511-931B-9F6A00AF7357}" type="datetimeFigureOut">
              <a:rPr lang="en-US" smtClean="0"/>
              <a:pPr/>
              <a:t>3/11/2015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839EDFE-72BC-4C49-8606-09E55EFA96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67136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8195C0-5A3A-4197-B74F-D88D8CFF8127}" type="datetimeFigureOut">
              <a:rPr lang="en-US" smtClean="0"/>
              <a:pPr/>
              <a:t>3/11/2015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2E9AE5F-DCF6-491C-965A-BC6AC21CB7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89132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9AE5F-DCF6-491C-965A-BC6AC21CB75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6999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38" y="276515"/>
            <a:ext cx="1945793" cy="1932258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="" xmlns:p14="http://schemas.microsoft.com/office/powerpoint/2010/main" val="18354731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78072" y="6347884"/>
            <a:ext cx="165685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121B"/>
                </a:solidFill>
              </a:defRPr>
            </a:lvl1pPr>
          </a:lstStyle>
          <a:p>
            <a:fld id="{6722CC54-8F52-4CDB-B7D6-05EF27C895E2}" type="datetimeFigureOut">
              <a:rPr lang="en-US" smtClean="0"/>
              <a:pPr/>
              <a:t>3/11/2015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96183" y="5867400"/>
            <a:ext cx="5987117" cy="3006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34923" y="6347884"/>
            <a:ext cx="4370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121B"/>
                </a:solidFill>
              </a:defRPr>
            </a:lvl1pPr>
          </a:lstStyle>
          <a:p>
            <a:fld id="{A93DBCB9-64DA-4921-BA30-0B954610BC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148762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78072" y="6347884"/>
            <a:ext cx="165685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121B"/>
                </a:solidFill>
              </a:defRPr>
            </a:lvl1pPr>
          </a:lstStyle>
          <a:p>
            <a:fld id="{6722CC54-8F52-4CDB-B7D6-05EF27C895E2}" type="datetimeFigureOut">
              <a:rPr lang="en-US" smtClean="0"/>
              <a:pPr/>
              <a:t>3/11/2015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96183" y="5867400"/>
            <a:ext cx="5987117" cy="30060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34923" y="6347884"/>
            <a:ext cx="43709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5121B"/>
                </a:solidFill>
              </a:defRPr>
            </a:lvl1pPr>
          </a:lstStyle>
          <a:p>
            <a:fld id="{A93DBCB9-64DA-4921-BA30-0B954610BC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OPFEED_PPT_BKG (2).jpg"/>
          <p:cNvPicPr>
            <a:picLocks noChangeAspect="1"/>
          </p:cNvPicPr>
          <p:nvPr userDrawn="1"/>
        </p:nvPicPr>
        <p:blipFill>
          <a:blip r:embed="rId3"/>
          <a:srcRect l="1111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148762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89000" y="1739900"/>
            <a:ext cx="7327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B5121B"/>
                </a:solidFill>
                <a:latin typeface="News Gothic Std" pitchFamily="34" charset="0"/>
              </a:rPr>
              <a:t>	</a:t>
            </a:r>
            <a:endParaRPr lang="en-US" sz="4400" b="1" dirty="0">
              <a:solidFill>
                <a:srgbClr val="B5121B"/>
              </a:solidFill>
              <a:latin typeface="News Gothic St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42" y="82228"/>
            <a:ext cx="2444115" cy="24271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29087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89000" y="1739900"/>
            <a:ext cx="7327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B5121B"/>
                </a:solidFill>
                <a:latin typeface="News Gothic Std" pitchFamily="34" charset="0"/>
              </a:rPr>
              <a:t>	</a:t>
            </a:r>
            <a:endParaRPr lang="en-US" sz="4400" b="1" dirty="0">
              <a:solidFill>
                <a:srgbClr val="B5121B"/>
              </a:solidFill>
              <a:latin typeface="News Gothic St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2016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18101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14148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41758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18809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648038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2006733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0874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704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343095" rtl="0" eaLnBrk="1" latinLnBrk="0" hangingPunct="1">
        <a:spcBef>
          <a:spcPct val="0"/>
        </a:spcBef>
        <a:buNone/>
        <a:defRPr sz="3200" b="1" i="0" kern="1200">
          <a:solidFill>
            <a:srgbClr val="B6C84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343095" rtl="0" eaLnBrk="1" latinLnBrk="0" hangingPunct="1">
        <a:spcBef>
          <a:spcPct val="20000"/>
        </a:spcBef>
        <a:buClr>
          <a:srgbClr val="DD4814"/>
        </a:buClr>
        <a:buFont typeface="Arial" pitchFamily="34" charset="0"/>
        <a:buChar char="•"/>
        <a:defRPr sz="2800" kern="1200">
          <a:solidFill>
            <a:srgbClr val="FFFFFF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800100" indent="-342900" algn="l" defTabSz="343095" rtl="0" eaLnBrk="1" latinLnBrk="0" hangingPunct="1">
        <a:spcBef>
          <a:spcPts val="563"/>
        </a:spcBef>
        <a:buClr>
          <a:srgbClr val="DD4814"/>
        </a:buClr>
        <a:buFont typeface="Times New Roman" pitchFamily="18" charset="0"/>
        <a:buChar char="–"/>
        <a:defRPr sz="2400" kern="1200">
          <a:solidFill>
            <a:srgbClr val="3A241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342900" algn="l" defTabSz="343095" rtl="0" eaLnBrk="1" latinLnBrk="0" hangingPunct="1">
        <a:spcBef>
          <a:spcPct val="20000"/>
        </a:spcBef>
        <a:buClr>
          <a:srgbClr val="E36409"/>
        </a:buClr>
        <a:buFont typeface="Courier New" pitchFamily="49" charset="0"/>
        <a:buChar char="o"/>
        <a:defRPr sz="2000" kern="1200">
          <a:solidFill>
            <a:srgbClr val="3A241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71600" indent="-342900" algn="l" defTabSz="343095" rtl="0" eaLnBrk="1" latinLnBrk="0" hangingPunct="1">
        <a:spcBef>
          <a:spcPct val="20000"/>
        </a:spcBef>
        <a:buClr>
          <a:srgbClr val="DD4814"/>
        </a:buClr>
        <a:buFont typeface="Wingdings" pitchFamily="2" charset="2"/>
        <a:buChar char="§"/>
        <a:defRPr sz="1600" kern="1200">
          <a:solidFill>
            <a:srgbClr val="3A241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708150" indent="-336550" algn="l" defTabSz="343095" rtl="0" eaLnBrk="1" latinLnBrk="0" hangingPunct="1">
        <a:spcBef>
          <a:spcPct val="20000"/>
        </a:spcBef>
        <a:buFont typeface="Lucida Grande CE"/>
        <a:buChar char="+"/>
        <a:defRPr sz="1300" kern="1200">
          <a:solidFill>
            <a:srgbClr val="3A2418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87023" indent="-171547" algn="l" defTabSz="34309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0118" indent="-171547" algn="l" defTabSz="34309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3213" indent="-171547" algn="l" defTabSz="34309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6308" indent="-171547" algn="l" defTabSz="343095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95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6190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285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2380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5475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8571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1665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4760" algn="l" defTabSz="3430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3605842"/>
            <a:ext cx="5003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23408F"/>
                </a:solidFill>
              </a:rPr>
              <a:t>Real People. </a:t>
            </a:r>
          </a:p>
          <a:p>
            <a:pPr algn="ctr"/>
            <a:r>
              <a:rPr lang="en-US" sz="5400" b="1" dirty="0" smtClean="0">
                <a:solidFill>
                  <a:srgbClr val="23408F"/>
                </a:solidFill>
              </a:rPr>
              <a:t>Real Impact.</a:t>
            </a:r>
            <a:endParaRPr lang="en-US" sz="5400" b="1" dirty="0">
              <a:solidFill>
                <a:srgbClr val="23408F"/>
              </a:solidFill>
            </a:endParaRPr>
          </a:p>
        </p:txBody>
      </p:sp>
      <p:pic>
        <p:nvPicPr>
          <p:cNvPr id="1026" name="Picture 2" descr="C:\Users\joan\AppData\Local\Microsoft\Windows\Temporary Internet Files\Content.Outlook\KS6VIC56\OpFeed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66" y="632333"/>
            <a:ext cx="390144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27496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021" y="214264"/>
            <a:ext cx="414206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B5121B">
                    <a:alpha val="86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 Us.</a:t>
            </a:r>
            <a:endParaRPr lang="en-US" sz="6600" b="1" dirty="0">
              <a:solidFill>
                <a:srgbClr val="B5121B">
                  <a:alpha val="86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joan\AppData\Local\Microsoft\Windows\Temporary Internet Files\Content.Outlook\KS6VIC56\OpFeed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286" y="1741032"/>
            <a:ext cx="3901440" cy="2438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5699" y="4247550"/>
            <a:ext cx="48739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23408F"/>
                </a:solidFill>
              </a:rPr>
              <a:t>Real People. </a:t>
            </a:r>
          </a:p>
          <a:p>
            <a:r>
              <a:rPr lang="en-US" sz="5400" b="1" dirty="0" smtClean="0">
                <a:solidFill>
                  <a:srgbClr val="23408F"/>
                </a:solidFill>
              </a:rPr>
              <a:t>Real Impact.</a:t>
            </a:r>
            <a:endParaRPr lang="en-US" sz="5400" b="1" dirty="0">
              <a:solidFill>
                <a:srgbClr val="23408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0706" y="109145"/>
            <a:ext cx="863329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B5121B">
                    <a:alpha val="86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Mid-Ohio Foodbank</a:t>
            </a:r>
            <a:endParaRPr lang="en-US" sz="6000" b="1" dirty="0">
              <a:solidFill>
                <a:srgbClr val="B5121B">
                  <a:alpha val="86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0760" y="620342"/>
            <a:ext cx="609597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B6C848">
                    <a:alpha val="92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Vision</a:t>
            </a:r>
            <a:endParaRPr lang="en-US" sz="6000" dirty="0">
              <a:solidFill>
                <a:srgbClr val="B6C848">
                  <a:alpha val="92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9019" y="1828800"/>
            <a:ext cx="7504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A2418"/>
              </a:buClr>
            </a:pPr>
            <a:r>
              <a:rPr lang="en-US" sz="2800" b="1" dirty="0" smtClean="0">
                <a:solidFill>
                  <a:srgbClr val="3A2418"/>
                </a:solidFill>
              </a:rPr>
              <a:t>A hunger-free and healthier community</a:t>
            </a:r>
            <a:r>
              <a:rPr lang="en-US" sz="2400" b="1" dirty="0" smtClean="0">
                <a:solidFill>
                  <a:srgbClr val="3A2418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64896" y="4106190"/>
            <a:ext cx="75049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A2418"/>
              </a:buClr>
            </a:pPr>
            <a:r>
              <a:rPr lang="en-US" sz="2800" b="1" dirty="0" smtClean="0">
                <a:solidFill>
                  <a:srgbClr val="3A2418"/>
                </a:solidFill>
              </a:rPr>
              <a:t>To end hunger one nourishing meal at a time and co-create a community where everyone thrives</a:t>
            </a:r>
            <a:r>
              <a:rPr lang="en-US" sz="2400" b="1" dirty="0" smtClean="0">
                <a:solidFill>
                  <a:srgbClr val="3A2418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714" y="2518939"/>
            <a:ext cx="863329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B5121B">
                    <a:alpha val="86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Mid-Ohio Foodbank</a:t>
            </a:r>
            <a:endParaRPr lang="en-US" sz="6000" b="1" dirty="0">
              <a:solidFill>
                <a:srgbClr val="B5121B">
                  <a:alpha val="86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3160" y="3008424"/>
            <a:ext cx="609597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B6C848">
                    <a:alpha val="92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</a:t>
            </a:r>
            <a:endParaRPr lang="en-US" sz="6000" dirty="0">
              <a:solidFill>
                <a:srgbClr val="B6C848">
                  <a:alpha val="92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4956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326" y="214264"/>
            <a:ext cx="695352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B5121B">
                    <a:alpha val="86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Hunger</a:t>
            </a:r>
            <a:endParaRPr lang="en-US" sz="6600" b="1" dirty="0">
              <a:solidFill>
                <a:srgbClr val="B5121B">
                  <a:alpha val="86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339" y="994861"/>
            <a:ext cx="793616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B6C848">
                    <a:alpha val="92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happen to anyone</a:t>
            </a:r>
            <a:endParaRPr lang="en-US" sz="5400" dirty="0">
              <a:solidFill>
                <a:srgbClr val="B6C848">
                  <a:alpha val="92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G:\Marketing Department\Operation Feed 2015\opf\files\infographics jpgs\1in4and1in6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26" y="2718486"/>
            <a:ext cx="3986784" cy="3182112"/>
          </a:xfrm>
          <a:prstGeom prst="rect">
            <a:avLst/>
          </a:prstGeom>
        </p:spPr>
      </p:pic>
      <p:pic>
        <p:nvPicPr>
          <p:cNvPr id="11" name="Picture 10" descr="4ki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222" y="2100262"/>
            <a:ext cx="3810000" cy="2657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733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NFOGRAPHIC - 524300_Served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7342" y="1499287"/>
            <a:ext cx="6755460" cy="22159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3845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503" y="234011"/>
            <a:ext cx="5823644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B5121B">
                    <a:alpha val="86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Cynthia’s Story</a:t>
            </a:r>
            <a:endParaRPr lang="en-US" sz="5400" b="1" dirty="0">
              <a:solidFill>
                <a:srgbClr val="B5121B">
                  <a:alpha val="86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9840" y="980302"/>
            <a:ext cx="609597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B6C848">
                    <a:alpha val="92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Health, hope and healing</a:t>
            </a:r>
            <a:endParaRPr lang="en-US" sz="3200" dirty="0">
              <a:solidFill>
                <a:srgbClr val="B6C848">
                  <a:alpha val="92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Cynthia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236" y="1187008"/>
            <a:ext cx="3108960" cy="41452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61750" y="1787608"/>
            <a:ext cx="39604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A2418"/>
                </a:solidFill>
              </a:rPr>
              <a:t>When Cynthia was diagnosed with cancer, the medicine she was prescribed made her very sick and unable to work.  The Mid-Ohio Foodbank Produce Market at her local church offers free fresh fruits and vegetables </a:t>
            </a:r>
          </a:p>
          <a:p>
            <a:r>
              <a:rPr lang="en-US" sz="2000" dirty="0" smtClean="0">
                <a:solidFill>
                  <a:srgbClr val="3A2418"/>
                </a:solidFill>
              </a:rPr>
              <a:t>    for a nutritious diet critical to </a:t>
            </a:r>
          </a:p>
          <a:p>
            <a:r>
              <a:rPr lang="en-US" sz="2000" dirty="0" smtClean="0">
                <a:solidFill>
                  <a:srgbClr val="3A2418"/>
                </a:solidFill>
              </a:rPr>
              <a:t>       maintaining her health.</a:t>
            </a:r>
            <a:endParaRPr lang="en-US" sz="2000" dirty="0">
              <a:solidFill>
                <a:srgbClr val="3A241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3845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3793" y="198398"/>
            <a:ext cx="4994695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B6C848">
                    <a:alpha val="92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54% of </a:t>
            </a:r>
          </a:p>
          <a:p>
            <a:pPr algn="ctr"/>
            <a:r>
              <a:rPr lang="en-US" sz="3200" b="1" dirty="0" smtClean="0">
                <a:solidFill>
                  <a:srgbClr val="B6C848">
                    <a:alpha val="92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Mid-Ohio Foodbank’s distribution is                  fresh foods</a:t>
            </a:r>
          </a:p>
        </p:txBody>
      </p:sp>
      <p:pic>
        <p:nvPicPr>
          <p:cNvPr id="3074" name="Picture 2" descr="C:\Users\joan\Desktop\Fact2_21000000LBS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6374" y="1889172"/>
            <a:ext cx="5577840" cy="5438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8365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ct8_PRODUCEMARKETS[1]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203" y="168414"/>
            <a:ext cx="6485130" cy="63230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4956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OGRAPHIC - 54M_Pounds_121625_Meal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6264" y="87928"/>
            <a:ext cx="3576004" cy="6047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7330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3577" y="214264"/>
            <a:ext cx="6953520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B5121B">
                    <a:alpha val="86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 Impact.</a:t>
            </a:r>
            <a:endParaRPr lang="en-US" sz="6600" b="1" dirty="0">
              <a:solidFill>
                <a:srgbClr val="B5121B">
                  <a:alpha val="86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INFOGRAPHIC - 4_Meals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2376" y="1813308"/>
            <a:ext cx="3458186" cy="2083162"/>
          </a:xfrm>
          <a:prstGeom prst="rect">
            <a:avLst/>
          </a:prstGeom>
        </p:spPr>
      </p:pic>
      <p:pic>
        <p:nvPicPr>
          <p:cNvPr id="12" name="Picture 11" descr="INFOGRAPHIC - 100_Percent.jpg"/>
          <p:cNvPicPr>
            <a:picLocks noChangeAspect="1"/>
          </p:cNvPicPr>
          <p:nvPr/>
        </p:nvPicPr>
        <p:blipFill rotWithShape="1">
          <a:blip r:embed="rId3"/>
          <a:srcRect l="1644" t="3154" r="2691" b="3225"/>
          <a:stretch/>
        </p:blipFill>
        <p:spPr>
          <a:xfrm>
            <a:off x="1039328" y="4464520"/>
            <a:ext cx="3372930" cy="21824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45023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F_PPT_2014">
  <a:themeElements>
    <a:clrScheme name="Custom 3">
      <a:dk1>
        <a:srgbClr val="9E3039"/>
      </a:dk1>
      <a:lt1>
        <a:srgbClr val="E98300"/>
      </a:lt1>
      <a:dk2>
        <a:srgbClr val="DD4614"/>
      </a:dk2>
      <a:lt2>
        <a:srgbClr val="C1E2E5"/>
      </a:lt2>
      <a:accent1>
        <a:srgbClr val="FB4F14"/>
      </a:accent1>
      <a:accent2>
        <a:srgbClr val="C7D28A"/>
      </a:accent2>
      <a:accent3>
        <a:srgbClr val="63CECA"/>
      </a:accent3>
      <a:accent4>
        <a:srgbClr val="FB4F14"/>
      </a:accent4>
      <a:accent5>
        <a:srgbClr val="FF6E00"/>
      </a:accent5>
      <a:accent6>
        <a:srgbClr val="542E19"/>
      </a:accent6>
      <a:hlink>
        <a:srgbClr val="53682B"/>
      </a:hlink>
      <a:folHlink>
        <a:srgbClr val="53535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4" id="{ACCCE284-E88B-47E3-8F98-6AC63B89841C}" vid="{7FF2B984-D258-47A0-8E4B-F28A6E4837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MOF_PPT_2014</Template>
  <TotalTime>1869</TotalTime>
  <Words>117</Words>
  <Application>Microsoft Office PowerPoint</Application>
  <PresentationFormat>On-screen Show (4:3)</PresentationFormat>
  <Paragraphs>22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MOF_PPT_2014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</dc:creator>
  <cp:lastModifiedBy>andrew</cp:lastModifiedBy>
  <cp:revision>171</cp:revision>
  <cp:lastPrinted>2014-10-21T19:58:55Z</cp:lastPrinted>
  <dcterms:created xsi:type="dcterms:W3CDTF">2015-01-20T20:36:46Z</dcterms:created>
  <dcterms:modified xsi:type="dcterms:W3CDTF">2015-03-11T16:42:27Z</dcterms:modified>
</cp:coreProperties>
</file>